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13"/>
  </p:notesMasterIdLst>
  <p:sldIdLst>
    <p:sldId id="276" r:id="rId2"/>
    <p:sldId id="279" r:id="rId3"/>
    <p:sldId id="288" r:id="rId4"/>
    <p:sldId id="286" r:id="rId5"/>
    <p:sldId id="263" r:id="rId6"/>
    <p:sldId id="270" r:id="rId7"/>
    <p:sldId id="280" r:id="rId8"/>
    <p:sldId id="285" r:id="rId9"/>
    <p:sldId id="282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CC99"/>
    <a:srgbClr val="F571F2"/>
    <a:srgbClr val="99CCFF"/>
    <a:srgbClr val="66FF33"/>
    <a:srgbClr val="00FF00"/>
    <a:srgbClr val="FF0000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34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4C30FEF-7973-4B5B-8D77-48538C2595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87CC8-F702-4A05-A778-1D2E9FD06F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37B7C5-E753-4C83-AB48-1D26E68CC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FF6A6-6D6D-4F26-AD56-8A61D13B7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DF7A9-0D01-4D88-AD5C-2626C97D5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D155F-5AD0-480B-8F90-7A39923D1E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5BAF-7661-4D0F-BD5F-2A8931DB8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0546F-D1EB-451C-9D27-BBE88FF53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950DC-E34A-4509-9E26-963CDE82D6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79415-1851-49E8-A524-52A95F05E3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07F089-C954-4F48-AC85-098EECBE6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89B7E-26F2-479F-97BF-CA6C5DF03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3B33F-1191-4EF3-A7BB-6852A6EF0C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36B9746-B9DE-4303-8A90-7984D0F94E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.vn/imgres?imgurl=http://www.vinhphuc.gov.vn/gioithieu/gtvp/lichsu/images/dentho.gif&amp;imgrefurl=http://www.vinhphuc.gov.vn/gioithieu/gtvp/lichsu/dentho2batrung.html&amp;h=163&amp;w=257&amp;sz=33&amp;hl=vi&amp;start=25&amp;tbnid=S83ccdeyiaLKrM:&amp;tbnh=71&amp;tbnw=112&amp;prev=/images%3Fq%3Dhai%2Bba%2Btrung%26start%3D20%26gbv%3D2%26ndsp%3D20%26svnum%3D10%26hl%3Dvi%26sa%3D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696200" cy="914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6699"/>
                </a:solidFill>
              </a:rPr>
              <a:t/>
            </a:r>
            <a:br>
              <a:rPr lang="en-US" sz="2400" smtClean="0">
                <a:solidFill>
                  <a:srgbClr val="006699"/>
                </a:solidFill>
              </a:rPr>
            </a:br>
            <a:r>
              <a:rPr lang="en-US" sz="2400" smtClean="0">
                <a:solidFill>
                  <a:srgbClr val="0000CC"/>
                </a:solidFill>
              </a:rPr>
              <a:t> </a:t>
            </a:r>
            <a:r>
              <a:rPr lang="en-US" sz="3200" b="1" smtClean="0">
                <a:solidFill>
                  <a:srgbClr val="0000CC"/>
                </a:solidFill>
              </a:rPr>
              <a:t>LỊCH SỬ</a:t>
            </a:r>
            <a:r>
              <a:rPr lang="en-US" sz="4000" b="1" smtClean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b="1" i="1" smtClean="0">
                <a:solidFill>
                  <a:srgbClr val="FF0000"/>
                </a:solidFill>
              </a:rPr>
              <a:t>Khởi nghĩa Hai Bà Tr</a:t>
            </a:r>
            <a:r>
              <a:rPr lang="vi-VN" sz="4400" b="1" i="1" smtClean="0">
                <a:solidFill>
                  <a:srgbClr val="FF0000"/>
                </a:solidFill>
              </a:rPr>
              <a:t>ư</a:t>
            </a:r>
            <a:r>
              <a:rPr lang="en-US" sz="4400" b="1" i="1" smtClean="0">
                <a:solidFill>
                  <a:srgbClr val="FF0000"/>
                </a:solidFill>
              </a:rPr>
              <a:t>ng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</a:rPr>
              <a:t>(n</a:t>
            </a:r>
            <a:r>
              <a:rPr lang="vi-VN" sz="2800" b="1" i="1" smtClean="0">
                <a:solidFill>
                  <a:srgbClr val="FF0000"/>
                </a:solidFill>
              </a:rPr>
              <a:t>ă</a:t>
            </a:r>
            <a:r>
              <a:rPr lang="en-US" sz="2800" b="1" i="1" smtClean="0">
                <a:solidFill>
                  <a:srgbClr val="FF0000"/>
                </a:solidFill>
              </a:rPr>
              <a:t>m 40)</a:t>
            </a:r>
            <a:endParaRPr lang="en-US" sz="4400" b="1" i="1" smtClean="0">
              <a:solidFill>
                <a:srgbClr val="FF0000"/>
              </a:solidFill>
            </a:endParaRPr>
          </a:p>
        </p:txBody>
      </p:sp>
      <p:pic>
        <p:nvPicPr>
          <p:cNvPr id="267268" name="Picture 4" descr="anh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81200"/>
            <a:ext cx="6469063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228600" y="6096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>
                <a:solidFill>
                  <a:schemeClr val="tx2"/>
                </a:solidFill>
              </a:rPr>
              <a:t>Hai Bà Tr</a:t>
            </a:r>
            <a:r>
              <a:rPr lang="vi-VN" sz="2400">
                <a:solidFill>
                  <a:schemeClr val="tx2"/>
                </a:solidFill>
              </a:rPr>
              <a:t>ư</a:t>
            </a:r>
            <a:r>
              <a:rPr lang="en-US" sz="2400">
                <a:solidFill>
                  <a:schemeClr val="tx2"/>
                </a:solidFill>
              </a:rPr>
              <a:t>ng c</a:t>
            </a:r>
            <a:r>
              <a:rPr lang="vi-VN" sz="2400">
                <a:solidFill>
                  <a:schemeClr val="tx2"/>
                </a:solidFill>
              </a:rPr>
              <a:t>ư</a:t>
            </a:r>
            <a:r>
              <a:rPr lang="en-US" sz="2400">
                <a:solidFill>
                  <a:schemeClr val="tx2"/>
                </a:solidFill>
              </a:rPr>
              <a:t>ỡi voi ra trận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26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443038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CC"/>
                </a:solidFill>
              </a:rPr>
              <a:t>LỊCH SỬ</a:t>
            </a:r>
            <a:r>
              <a:rPr lang="en-US" sz="4000" b="1" smtClean="0">
                <a:solidFill>
                  <a:srgbClr val="0000CC"/>
                </a:solidFill>
              </a:rPr>
              <a:t> </a:t>
            </a:r>
            <a:br>
              <a:rPr lang="en-US" sz="4000" b="1" smtClean="0">
                <a:solidFill>
                  <a:srgbClr val="0000CC"/>
                </a:solidFill>
              </a:rPr>
            </a:br>
            <a:r>
              <a:rPr lang="en-US" b="1" i="1" smtClean="0">
                <a:solidFill>
                  <a:srgbClr val="FF0000"/>
                </a:solidFill>
              </a:rPr>
              <a:t>Khởi nghĩa Hai Bà Tr</a:t>
            </a:r>
            <a:r>
              <a:rPr lang="vi-VN" b="1" i="1" smtClean="0">
                <a:solidFill>
                  <a:srgbClr val="FF0000"/>
                </a:solidFill>
              </a:rPr>
              <a:t>ư</a:t>
            </a:r>
            <a:r>
              <a:rPr lang="en-US" b="1" i="1" smtClean="0">
                <a:solidFill>
                  <a:srgbClr val="FF0000"/>
                </a:solidFill>
              </a:rPr>
              <a:t>ng </a:t>
            </a:r>
            <a:r>
              <a:rPr lang="en-US" sz="2800" b="1" i="1" smtClean="0">
                <a:solidFill>
                  <a:srgbClr val="FF0000"/>
                </a:solidFill>
              </a:rPr>
              <a:t>(n</a:t>
            </a:r>
            <a:r>
              <a:rPr lang="vi-VN" sz="2800" b="1" i="1" smtClean="0">
                <a:solidFill>
                  <a:srgbClr val="FF0000"/>
                </a:solidFill>
              </a:rPr>
              <a:t>ă</a:t>
            </a:r>
            <a:r>
              <a:rPr lang="en-US" sz="2800" b="1" i="1" smtClean="0">
                <a:solidFill>
                  <a:srgbClr val="FF0000"/>
                </a:solidFill>
              </a:rPr>
              <a:t>m 40)</a:t>
            </a:r>
            <a:endParaRPr lang="en-US" b="1" i="1" smtClean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84400"/>
            <a:ext cx="8001000" cy="427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3333CC"/>
                </a:solidFill>
              </a:rPr>
              <a:t>1. Nguyên nhân dẫn </a:t>
            </a:r>
            <a:r>
              <a:rPr lang="vi-VN" sz="2400" b="1" smtClean="0">
                <a:solidFill>
                  <a:srgbClr val="3333CC"/>
                </a:solidFill>
              </a:rPr>
              <a:t>đ</a:t>
            </a:r>
            <a:r>
              <a:rPr lang="en-US" sz="2400" b="1" smtClean="0">
                <a:solidFill>
                  <a:srgbClr val="3333CC"/>
                </a:solidFill>
              </a:rPr>
              <a:t>ến khởi nghĩa Hai Bà Tr</a:t>
            </a:r>
            <a:r>
              <a:rPr lang="vi-VN" sz="2400" b="1" smtClean="0">
                <a:solidFill>
                  <a:srgbClr val="3333CC"/>
                </a:solidFill>
              </a:rPr>
              <a:t>ư</a:t>
            </a:r>
            <a:r>
              <a:rPr lang="en-US" sz="2400" b="1" smtClean="0">
                <a:solidFill>
                  <a:srgbClr val="3333CC"/>
                </a:solidFill>
              </a:rPr>
              <a:t>ng:</a:t>
            </a:r>
            <a:endParaRPr lang="en-US" sz="240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09600" y="2590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Do lòng yêu n</a:t>
            </a:r>
            <a:r>
              <a:rPr lang="vi-VN" sz="2200"/>
              <a:t>ư</a:t>
            </a:r>
            <a:r>
              <a:rPr lang="en-US" sz="2200"/>
              <a:t>ớc, c</a:t>
            </a:r>
            <a:r>
              <a:rPr lang="vi-VN" sz="2200"/>
              <a:t>ă</a:t>
            </a:r>
            <a:r>
              <a:rPr lang="en-US" sz="2200"/>
              <a:t>m thù giặc của Hai Bà Tr</a:t>
            </a:r>
            <a:r>
              <a:rPr lang="vi-VN" sz="2200"/>
              <a:t>ư</a:t>
            </a:r>
            <a:r>
              <a:rPr lang="en-US" sz="2200"/>
              <a:t>ng.</a:t>
            </a: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533400" y="2971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>
                <a:solidFill>
                  <a:srgbClr val="3333CC"/>
                </a:solidFill>
              </a:rPr>
              <a:t>2. Diễn biến cuộc khởi nghĩa Hai Bà Tr</a:t>
            </a:r>
            <a:r>
              <a:rPr lang="vi-VN" sz="2400" b="1">
                <a:solidFill>
                  <a:srgbClr val="3333CC"/>
                </a:solidFill>
              </a:rPr>
              <a:t>ư</a:t>
            </a:r>
            <a:r>
              <a:rPr lang="en-US" sz="2400" b="1">
                <a:solidFill>
                  <a:srgbClr val="3333CC"/>
                </a:solidFill>
              </a:rPr>
              <a:t>ng:</a:t>
            </a:r>
            <a:endParaRPr lang="en-US" sz="2400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609600" y="3429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N</a:t>
            </a:r>
            <a:r>
              <a:rPr lang="vi-VN" sz="2200"/>
              <a:t>ă</a:t>
            </a:r>
            <a:r>
              <a:rPr lang="en-US" sz="2200"/>
              <a:t>m 40 cuộc khởi nghĩa bùng nổ.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609600" y="3810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Hát Môn </a:t>
            </a:r>
            <a:r>
              <a:rPr lang="en-US" sz="2200">
                <a:sym typeface="Symbol" pitchFamily="18" charset="2"/>
              </a:rPr>
              <a:t> Mê Linh  Cổ Loa  Luy Lâu</a:t>
            </a:r>
            <a:r>
              <a:rPr lang="en-US" sz="2200"/>
              <a:t>.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533400" y="4648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>
                <a:solidFill>
                  <a:srgbClr val="3333CC"/>
                </a:solidFill>
              </a:rPr>
              <a:t>3. Ý nghĩa của khởi nghĩa Hai Bà Tr</a:t>
            </a:r>
            <a:r>
              <a:rPr lang="vi-VN" sz="2400" b="1">
                <a:solidFill>
                  <a:srgbClr val="3333CC"/>
                </a:solidFill>
              </a:rPr>
              <a:t>ư</a:t>
            </a:r>
            <a:r>
              <a:rPr lang="en-US" sz="2400" b="1">
                <a:solidFill>
                  <a:srgbClr val="3333CC"/>
                </a:solidFill>
              </a:rPr>
              <a:t>ng:</a:t>
            </a:r>
            <a:endParaRPr lang="en-US" sz="2400"/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609600" y="4191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Ch</a:t>
            </a:r>
            <a:r>
              <a:rPr lang="vi-VN" sz="2200"/>
              <a:t>ư</a:t>
            </a:r>
            <a:r>
              <a:rPr lang="en-US" sz="2200"/>
              <a:t>a </a:t>
            </a:r>
            <a:r>
              <a:rPr lang="vi-VN" sz="2200"/>
              <a:t>đ</a:t>
            </a:r>
            <a:r>
              <a:rPr lang="en-US" sz="2200"/>
              <a:t>ầy 1 tháng khởi nghĩa hoàn toàn thắng lợi.</a:t>
            </a: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609600" y="510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Giành </a:t>
            </a:r>
            <a:r>
              <a:rPr lang="vi-VN" sz="2200"/>
              <a:t>đ</a:t>
            </a:r>
            <a:r>
              <a:rPr lang="en-US" sz="2200"/>
              <a:t>ộc lập cho dân tộc.</a:t>
            </a: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609600" y="5486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+ Nêu cao truyền thống </a:t>
            </a:r>
            <a:r>
              <a:rPr lang="vi-VN" sz="2200"/>
              <a:t>đ</a:t>
            </a:r>
            <a:r>
              <a:rPr lang="en-US" sz="2200"/>
              <a:t>ấu tranh bất khuất của dân tộc.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5" grpId="0" autoUpdateAnimBg="0"/>
      <p:bldP spid="83976" grpId="0" autoUpdateAnimBg="0"/>
      <p:bldP spid="83977" grpId="0" autoUpdateAnimBg="0"/>
      <p:bldP spid="83978" grpId="0" autoUpdateAnimBg="0"/>
      <p:bldP spid="83979" grpId="0" autoUpdateAnimBg="0"/>
      <p:bldP spid="839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2" name="Picture 4" descr="dentho">
            <a:hlinkClick r:id="rId2"/>
          </p:cNvPr>
          <p:cNvPicPr>
            <a:picLocks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609600"/>
            <a:ext cx="8305800" cy="5326063"/>
          </a:xfrm>
        </p:spPr>
      </p:pic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304800" y="6019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                                 </a:t>
            </a:r>
            <a:r>
              <a:rPr lang="en-US" sz="2400"/>
              <a:t>Đền thờ Hai Bà Tr</a:t>
            </a:r>
            <a:r>
              <a:rPr lang="vi-VN" sz="2400"/>
              <a:t>ư</a:t>
            </a:r>
            <a:r>
              <a:rPr lang="en-US" sz="2400"/>
              <a:t>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82000" cy="19812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CC"/>
                </a:solidFill>
              </a:rPr>
              <a:t>LỊCH SỬ</a:t>
            </a:r>
            <a:r>
              <a:rPr lang="en-US" sz="4000" b="1" smtClean="0">
                <a:solidFill>
                  <a:srgbClr val="0000CC"/>
                </a:solidFill>
              </a:rPr>
              <a:t> </a:t>
            </a:r>
            <a:br>
              <a:rPr lang="en-US" sz="4000" b="1" smtClean="0">
                <a:solidFill>
                  <a:srgbClr val="0000CC"/>
                </a:solidFill>
              </a:rPr>
            </a:br>
            <a:r>
              <a:rPr lang="en-US" b="1" i="1" smtClean="0">
                <a:solidFill>
                  <a:srgbClr val="FF3300"/>
                </a:solidFill>
              </a:rPr>
              <a:t>Khởi nghĩa Hai Bà Tr</a:t>
            </a:r>
            <a:r>
              <a:rPr lang="vi-VN" b="1" i="1" smtClean="0">
                <a:solidFill>
                  <a:srgbClr val="FF3300"/>
                </a:solidFill>
              </a:rPr>
              <a:t>ư</a:t>
            </a:r>
            <a:r>
              <a:rPr lang="en-US" b="1" i="1" smtClean="0">
                <a:solidFill>
                  <a:srgbClr val="FF3300"/>
                </a:solidFill>
              </a:rPr>
              <a:t>ng </a:t>
            </a:r>
            <a:br>
              <a:rPr lang="en-US" b="1" i="1" smtClean="0">
                <a:solidFill>
                  <a:srgbClr val="FF3300"/>
                </a:solidFill>
              </a:rPr>
            </a:br>
            <a:r>
              <a:rPr lang="en-US" sz="2800" b="1" i="1" smtClean="0">
                <a:solidFill>
                  <a:srgbClr val="FF3300"/>
                </a:solidFill>
              </a:rPr>
              <a:t>(n</a:t>
            </a:r>
            <a:r>
              <a:rPr lang="vi-VN" sz="2800" b="1" i="1" smtClean="0">
                <a:solidFill>
                  <a:srgbClr val="FF3300"/>
                </a:solidFill>
              </a:rPr>
              <a:t>ă</a:t>
            </a:r>
            <a:r>
              <a:rPr lang="en-US" sz="2800" b="1" i="1" smtClean="0">
                <a:solidFill>
                  <a:srgbClr val="FF3300"/>
                </a:solidFill>
              </a:rPr>
              <a:t>m 40)</a:t>
            </a:r>
            <a:endParaRPr lang="en-US" sz="4000" smtClean="0">
              <a:solidFill>
                <a:srgbClr val="FF3300"/>
              </a:solidFill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001000" cy="428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3333CC"/>
                </a:solidFill>
              </a:rPr>
              <a:t>1. Nguyên nhân dẫn </a:t>
            </a:r>
            <a:r>
              <a:rPr lang="vi-VN" sz="2400" b="1" smtClean="0">
                <a:solidFill>
                  <a:srgbClr val="3333CC"/>
                </a:solidFill>
              </a:rPr>
              <a:t>đ</a:t>
            </a:r>
            <a:r>
              <a:rPr lang="en-US" sz="2400" b="1" smtClean="0">
                <a:solidFill>
                  <a:srgbClr val="3333CC"/>
                </a:solidFill>
              </a:rPr>
              <a:t>ến khởi nghĩa Hai Bà Tr</a:t>
            </a:r>
            <a:r>
              <a:rPr lang="vi-VN" sz="2400" b="1" smtClean="0">
                <a:solidFill>
                  <a:srgbClr val="3333CC"/>
                </a:solidFill>
              </a:rPr>
              <a:t>ư</a:t>
            </a:r>
            <a:r>
              <a:rPr lang="en-US" sz="2400" b="1" smtClean="0">
                <a:solidFill>
                  <a:srgbClr val="3333CC"/>
                </a:solidFill>
              </a:rPr>
              <a:t>ng: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4132" name="Picture 4" descr="PA090215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9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0" y="1981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1. Hãy </a:t>
            </a:r>
            <a:r>
              <a:rPr lang="vi-VN" sz="2200"/>
              <a:t>đ</a:t>
            </a:r>
            <a:r>
              <a:rPr lang="en-US" sz="2200"/>
              <a:t>ánh dấu x vào </a:t>
            </a:r>
            <a:r>
              <a:rPr lang="en-US" sz="2200">
                <a:sym typeface="Webdings" pitchFamily="18" charset="2"/>
              </a:rPr>
              <a:t> tr</a:t>
            </a:r>
            <a:r>
              <a:rPr lang="vi-VN" sz="2200">
                <a:sym typeface="Webdings" pitchFamily="18" charset="2"/>
              </a:rPr>
              <a:t>ư</a:t>
            </a:r>
            <a:r>
              <a:rPr lang="en-US" sz="2200">
                <a:sym typeface="Webdings" pitchFamily="18" charset="2"/>
              </a:rPr>
              <a:t>ớc ý </a:t>
            </a:r>
            <a:r>
              <a:rPr lang="vi-VN" sz="2200">
                <a:sym typeface="Webdings" pitchFamily="18" charset="2"/>
              </a:rPr>
              <a:t>đ</a:t>
            </a:r>
            <a:r>
              <a:rPr lang="en-US" sz="2200">
                <a:sym typeface="Webdings" pitchFamily="18" charset="2"/>
              </a:rPr>
              <a:t>úng.</a:t>
            </a:r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304800" y="4038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>
                <a:sym typeface="Webdings" pitchFamily="18" charset="2"/>
              </a:rPr>
              <a:t></a:t>
            </a:r>
            <a:r>
              <a:rPr lang="en-US" sz="2200"/>
              <a:t> b. Do Thi Sách, chồng của bà Tr</a:t>
            </a:r>
            <a:r>
              <a:rPr lang="vi-VN" sz="2200"/>
              <a:t>ư</a:t>
            </a:r>
            <a:r>
              <a:rPr lang="en-US" sz="2200"/>
              <a:t>ng Trắc, bị Tô Định giết hại.</a:t>
            </a:r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304800" y="3124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05000"/>
              </a:lnSpc>
              <a:spcBef>
                <a:spcPct val="20000"/>
              </a:spcBef>
            </a:pPr>
            <a:r>
              <a:rPr lang="en-US" sz="2200">
                <a:sym typeface="Webdings" pitchFamily="18" charset="2"/>
              </a:rPr>
              <a:t></a:t>
            </a:r>
            <a:r>
              <a:rPr lang="en-US" sz="2200"/>
              <a:t> a. Do Hai Bà Tr</a:t>
            </a:r>
            <a:r>
              <a:rPr lang="vi-VN" sz="2200"/>
              <a:t>ư</a:t>
            </a:r>
            <a:r>
              <a:rPr lang="en-US" sz="2200"/>
              <a:t>ng có lòng yêu n</a:t>
            </a:r>
            <a:r>
              <a:rPr lang="vi-VN" sz="2200"/>
              <a:t>ư</a:t>
            </a:r>
            <a:r>
              <a:rPr lang="en-US" sz="2200"/>
              <a:t>ớc, c</a:t>
            </a:r>
            <a:r>
              <a:rPr lang="vi-VN" sz="2200"/>
              <a:t>ă</a:t>
            </a:r>
            <a:r>
              <a:rPr lang="en-US" sz="2200"/>
              <a:t>m thù ách thống trị tàn bạo của nhà Hán.</a:t>
            </a:r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381000" y="3124200"/>
            <a:ext cx="38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 b="1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302089" name="Rectangle 9"/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8229600" cy="609600"/>
          </a:xfrm>
        </p:spPr>
        <p:txBody>
          <a:bodyPr/>
          <a:lstStyle/>
          <a:p>
            <a:pPr algn="l" eaLnBrk="1" hangingPunct="1"/>
            <a:r>
              <a:rPr lang="en-US" sz="2200" smtClean="0"/>
              <a:t>Nguyên nhân Hai Bà Tr</a:t>
            </a:r>
            <a:r>
              <a:rPr lang="vi-VN" sz="2200" smtClean="0"/>
              <a:t>ư</a:t>
            </a:r>
            <a:r>
              <a:rPr lang="en-US" sz="2200" smtClean="0"/>
              <a:t>ng nổi dậy khởi nghĩa là: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/>
      <p:bldP spid="302085" grpId="0"/>
      <p:bldP spid="302086" grpId="0"/>
      <p:bldP spid="3020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82000" cy="19812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CC"/>
                </a:solidFill>
              </a:rPr>
              <a:t>LỊCH SỬ</a:t>
            </a:r>
            <a:r>
              <a:rPr lang="en-US" sz="4000" b="1" smtClean="0">
                <a:solidFill>
                  <a:srgbClr val="0000CC"/>
                </a:solidFill>
              </a:rPr>
              <a:t> </a:t>
            </a:r>
            <a:br>
              <a:rPr lang="en-US" sz="4000" b="1" smtClean="0">
                <a:solidFill>
                  <a:srgbClr val="0000CC"/>
                </a:solidFill>
              </a:rPr>
            </a:br>
            <a:r>
              <a:rPr lang="en-US" b="1" i="1" smtClean="0">
                <a:solidFill>
                  <a:srgbClr val="FF3300"/>
                </a:solidFill>
              </a:rPr>
              <a:t>Khởi nghĩa Hai Bà Tr</a:t>
            </a:r>
            <a:r>
              <a:rPr lang="vi-VN" b="1" i="1" smtClean="0">
                <a:solidFill>
                  <a:srgbClr val="FF3300"/>
                </a:solidFill>
              </a:rPr>
              <a:t>ư</a:t>
            </a:r>
            <a:r>
              <a:rPr lang="en-US" b="1" i="1" smtClean="0">
                <a:solidFill>
                  <a:srgbClr val="FF3300"/>
                </a:solidFill>
              </a:rPr>
              <a:t>ng </a:t>
            </a:r>
            <a:br>
              <a:rPr lang="en-US" b="1" i="1" smtClean="0">
                <a:solidFill>
                  <a:srgbClr val="FF3300"/>
                </a:solidFill>
              </a:rPr>
            </a:br>
            <a:r>
              <a:rPr lang="en-US" sz="2800" b="1" i="1" smtClean="0">
                <a:solidFill>
                  <a:srgbClr val="FF3300"/>
                </a:solidFill>
              </a:rPr>
              <a:t>(n</a:t>
            </a:r>
            <a:r>
              <a:rPr lang="vi-VN" sz="2800" b="1" i="1" smtClean="0">
                <a:solidFill>
                  <a:srgbClr val="FF3300"/>
                </a:solidFill>
              </a:rPr>
              <a:t>ă</a:t>
            </a:r>
            <a:r>
              <a:rPr lang="en-US" sz="2800" b="1" i="1" smtClean="0">
                <a:solidFill>
                  <a:srgbClr val="FF3300"/>
                </a:solidFill>
              </a:rPr>
              <a:t>m 40)</a:t>
            </a:r>
            <a:endParaRPr lang="en-US" sz="4000" smtClean="0">
              <a:solidFill>
                <a:srgbClr val="FF33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001000" cy="428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3333CC"/>
                </a:solidFill>
              </a:rPr>
              <a:t>1. Nguyên nhân dẫn </a:t>
            </a:r>
            <a:r>
              <a:rPr lang="vi-VN" sz="2400" b="1" smtClean="0">
                <a:solidFill>
                  <a:srgbClr val="3333CC"/>
                </a:solidFill>
              </a:rPr>
              <a:t>đ</a:t>
            </a:r>
            <a:r>
              <a:rPr lang="en-US" sz="2400" b="1" smtClean="0">
                <a:solidFill>
                  <a:srgbClr val="3333CC"/>
                </a:solidFill>
              </a:rPr>
              <a:t>ến khởi nghĩa Hai Bà Tr</a:t>
            </a:r>
            <a:r>
              <a:rPr lang="vi-VN" sz="2400" b="1" smtClean="0">
                <a:solidFill>
                  <a:srgbClr val="3333CC"/>
                </a:solidFill>
              </a:rPr>
              <a:t>ư</a:t>
            </a:r>
            <a:r>
              <a:rPr lang="en-US" sz="2400" b="1" smtClean="0">
                <a:solidFill>
                  <a:srgbClr val="3333CC"/>
                </a:solidFill>
              </a:rPr>
              <a:t>ng: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457200" y="25908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200"/>
              <a:t> + Do lòng yêu n</a:t>
            </a:r>
            <a:r>
              <a:rPr lang="vi-VN" sz="2200"/>
              <a:t>ư</a:t>
            </a:r>
            <a:r>
              <a:rPr lang="en-US" sz="2200"/>
              <a:t>ớc, c</a:t>
            </a:r>
            <a:r>
              <a:rPr lang="vi-VN" sz="2200"/>
              <a:t>ă</a:t>
            </a:r>
            <a:r>
              <a:rPr lang="en-US" sz="2200"/>
              <a:t>m thù giặc của Hai Bà Tr</a:t>
            </a:r>
            <a:r>
              <a:rPr lang="vi-VN" sz="2200"/>
              <a:t>ư</a:t>
            </a:r>
            <a:r>
              <a:rPr lang="en-US" sz="2200"/>
              <a:t>ng.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381000" y="2971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>
                <a:solidFill>
                  <a:srgbClr val="3333CC"/>
                </a:solidFill>
              </a:rPr>
              <a:t>2. Diễn biến và kết quả cuộc khởi nghĩa Hai Bà Tr</a:t>
            </a:r>
            <a:r>
              <a:rPr lang="vi-VN" sz="2400" b="1">
                <a:solidFill>
                  <a:srgbClr val="3333CC"/>
                </a:solidFill>
              </a:rPr>
              <a:t>ư</a:t>
            </a:r>
            <a:r>
              <a:rPr lang="en-US" sz="2400" b="1">
                <a:solidFill>
                  <a:srgbClr val="3333CC"/>
                </a:solidFill>
              </a:rPr>
              <a:t>ng:</a:t>
            </a: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3" name="Picture 9" descr="anh3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485775"/>
            <a:ext cx="7924800" cy="5762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ChangeArrowheads="1"/>
          </p:cNvSpPr>
          <p:nvPr/>
        </p:nvSpPr>
        <p:spPr bwMode="auto">
          <a:xfrm>
            <a:off x="533400" y="533400"/>
            <a:ext cx="800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/>
              <a:t>Quan sát l</a:t>
            </a:r>
            <a:r>
              <a:rPr lang="vi-VN" sz="2400" b="1"/>
              <a:t>ư</a:t>
            </a:r>
            <a:r>
              <a:rPr lang="en-US" sz="2400" b="1"/>
              <a:t>ợc </a:t>
            </a:r>
            <a:r>
              <a:rPr lang="vi-VN" sz="2400" b="1"/>
              <a:t>đ</a:t>
            </a:r>
            <a:r>
              <a:rPr lang="en-US" sz="2400" b="1"/>
              <a:t>ồ sau:</a:t>
            </a:r>
            <a:endParaRPr lang="en-US" sz="2400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381000" y="57150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/>
              <a:t>	Vẽ mũi tên chỉ </a:t>
            </a:r>
            <a:r>
              <a:rPr lang="vi-VN" sz="2400"/>
              <a:t>đư</a:t>
            </a:r>
            <a:r>
              <a:rPr lang="en-US" sz="2400"/>
              <a:t>ờng tiến quân của nghĩa quân Hai Bà Tr</a:t>
            </a:r>
            <a:r>
              <a:rPr lang="vi-VN" sz="2400"/>
              <a:t>ư</a:t>
            </a:r>
            <a:r>
              <a:rPr lang="en-US" sz="2400"/>
              <a:t>ng vào l</a:t>
            </a:r>
            <a:r>
              <a:rPr lang="vi-VN" sz="2400"/>
              <a:t>ư</a:t>
            </a:r>
            <a:r>
              <a:rPr lang="en-US" sz="2400"/>
              <a:t>ợc </a:t>
            </a:r>
            <a:r>
              <a:rPr lang="vi-VN" sz="2400"/>
              <a:t>đ</a:t>
            </a:r>
            <a:r>
              <a:rPr lang="en-US" sz="2400"/>
              <a:t>ồ.</a:t>
            </a:r>
          </a:p>
        </p:txBody>
      </p:sp>
      <p:sp>
        <p:nvSpPr>
          <p:cNvPr id="9220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86731" name="Picture 11" descr="anh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670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2" name="Line 12"/>
          <p:cNvSpPr>
            <a:spLocks noChangeShapeType="1"/>
          </p:cNvSpPr>
          <p:nvPr/>
        </p:nvSpPr>
        <p:spPr bwMode="auto">
          <a:xfrm flipV="1">
            <a:off x="3962400" y="4038600"/>
            <a:ext cx="130175" cy="2254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733" name="Line 13"/>
          <p:cNvSpPr>
            <a:spLocks noChangeShapeType="1"/>
          </p:cNvSpPr>
          <p:nvPr/>
        </p:nvSpPr>
        <p:spPr bwMode="auto">
          <a:xfrm>
            <a:off x="4114800" y="4038600"/>
            <a:ext cx="257175" cy="1127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734" name="Line 14"/>
          <p:cNvSpPr>
            <a:spLocks noChangeShapeType="1"/>
          </p:cNvSpPr>
          <p:nvPr/>
        </p:nvSpPr>
        <p:spPr bwMode="auto">
          <a:xfrm flipV="1">
            <a:off x="4343400" y="4116388"/>
            <a:ext cx="304800" cy="746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28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286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2" grpId="0" animBg="1"/>
      <p:bldP spid="286733" grpId="0" animBg="1"/>
      <p:bldP spid="2867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46838"/>
            <a:ext cx="9144000" cy="4111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Dựa vào l</a:t>
            </a:r>
            <a:r>
              <a:rPr lang="vi-VN" sz="2400" smtClean="0"/>
              <a:t>ư</a:t>
            </a:r>
            <a:r>
              <a:rPr lang="en-US" sz="2400" smtClean="0"/>
              <a:t>ợc </a:t>
            </a:r>
            <a:r>
              <a:rPr lang="vi-VN" sz="2400" smtClean="0"/>
              <a:t>đ</a:t>
            </a:r>
            <a:r>
              <a:rPr lang="en-US" sz="2400" smtClean="0"/>
              <a:t>ồ, trình bày lại diễn biến chính của cuộc khởi nghĩa.</a:t>
            </a:r>
          </a:p>
        </p:txBody>
      </p:sp>
      <p:pic>
        <p:nvPicPr>
          <p:cNvPr id="300036" name="Picture 4" descr="anh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79248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0037" name="Line 5"/>
          <p:cNvSpPr>
            <a:spLocks noChangeShapeType="1"/>
          </p:cNvSpPr>
          <p:nvPr/>
        </p:nvSpPr>
        <p:spPr bwMode="auto">
          <a:xfrm flipV="1">
            <a:off x="4114800" y="4343400"/>
            <a:ext cx="130175" cy="2254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0038" name="Line 6"/>
          <p:cNvSpPr>
            <a:spLocks noChangeShapeType="1"/>
          </p:cNvSpPr>
          <p:nvPr/>
        </p:nvSpPr>
        <p:spPr bwMode="auto">
          <a:xfrm>
            <a:off x="4191000" y="4343400"/>
            <a:ext cx="333375" cy="1889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0039" name="Line 7"/>
          <p:cNvSpPr>
            <a:spLocks noChangeShapeType="1"/>
          </p:cNvSpPr>
          <p:nvPr/>
        </p:nvSpPr>
        <p:spPr bwMode="auto">
          <a:xfrm flipV="1">
            <a:off x="4495800" y="4421188"/>
            <a:ext cx="333375" cy="746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0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7" grpId="0" animBg="1"/>
      <p:bldP spid="300038" grpId="0" animBg="1"/>
      <p:bldP spid="3000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96" name="Picture 4" descr="anh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5950" y="733425"/>
            <a:ext cx="7994650" cy="5286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336</Words>
  <Application>Microsoft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Webdings</vt:lpstr>
      <vt:lpstr>Symbol</vt:lpstr>
      <vt:lpstr>Verdana</vt:lpstr>
      <vt:lpstr>Default Design</vt:lpstr>
      <vt:lpstr>  LỊCH SỬ </vt:lpstr>
      <vt:lpstr>LỊCH SỬ  Khởi nghĩa Hai Bà Trưng  (năm 40)</vt:lpstr>
      <vt:lpstr>Slide 3</vt:lpstr>
      <vt:lpstr>Nguyên nhân Hai Bà Trưng nổi dậy khởi nghĩa là:</vt:lpstr>
      <vt:lpstr>LỊCH SỬ  Khởi nghĩa Hai Bà Trưng  (năm 40)</vt:lpstr>
      <vt:lpstr>Slide 6</vt:lpstr>
      <vt:lpstr>Slide 7</vt:lpstr>
      <vt:lpstr>Slide 8</vt:lpstr>
      <vt:lpstr>Slide 9</vt:lpstr>
      <vt:lpstr>LỊCH SỬ  Khởi nghĩa Hai Bà Trưng (năm 40)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gi¶ng lÞch sö</dc:title>
  <dc:creator>NguyenHangNga_nt</dc:creator>
  <cp:lastModifiedBy>CSTeam</cp:lastModifiedBy>
  <cp:revision>66</cp:revision>
  <dcterms:created xsi:type="dcterms:W3CDTF">2007-10-07T03:46:59Z</dcterms:created>
  <dcterms:modified xsi:type="dcterms:W3CDTF">2016-06-30T01:17:04Z</dcterms:modified>
</cp:coreProperties>
</file>